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2" r:id="rId1"/>
    <p:sldMasterId id="2147483761" r:id="rId2"/>
    <p:sldMasterId id="2147483776" r:id="rId3"/>
    <p:sldMasterId id="2147483785" r:id="rId4"/>
  </p:sldMasterIdLst>
  <p:notesMasterIdLst>
    <p:notesMasterId r:id="rId19"/>
  </p:notesMasterIdLst>
  <p:sldIdLst>
    <p:sldId id="323" r:id="rId5"/>
    <p:sldId id="588" r:id="rId6"/>
    <p:sldId id="455" r:id="rId7"/>
    <p:sldId id="419" r:id="rId8"/>
    <p:sldId id="463" r:id="rId9"/>
    <p:sldId id="420" r:id="rId10"/>
    <p:sldId id="421" r:id="rId11"/>
    <p:sldId id="422" r:id="rId12"/>
    <p:sldId id="423" r:id="rId13"/>
    <p:sldId id="585" r:id="rId14"/>
    <p:sldId id="462" r:id="rId15"/>
    <p:sldId id="426" r:id="rId16"/>
    <p:sldId id="427" r:id="rId17"/>
    <p:sldId id="5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640"/>
    <p:restoredTop sz="50000" autoAdjust="0"/>
  </p:normalViewPr>
  <p:slideViewPr>
    <p:cSldViewPr snapToGrid="0" snapToObjects="1">
      <p:cViewPr varScale="1">
        <p:scale>
          <a:sx n="76" d="100"/>
          <a:sy n="76" d="100"/>
        </p:scale>
        <p:origin x="200" y="1224"/>
      </p:cViewPr>
      <p:guideLst>
        <p:guide orient="horz" pos="21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os protopapas" userId="74894_tp_dropbox" providerId="OAuth2" clId="{D2FEFBB2-874C-7549-9965-F184EC48CCA1}"/>
    <pc:docChg chg="custSel modSld">
      <pc:chgData name="pavlos protopapas" userId="74894_tp_dropbox" providerId="OAuth2" clId="{D2FEFBB2-874C-7549-9965-F184EC48CCA1}" dt="2020-08-20T17:21:22.189" v="4"/>
      <pc:docMkLst>
        <pc:docMk/>
      </pc:docMkLst>
      <pc:sldChg chg="addSp">
        <pc:chgData name="pavlos protopapas" userId="74894_tp_dropbox" providerId="OAuth2" clId="{D2FEFBB2-874C-7549-9965-F184EC48CCA1}" dt="2020-08-15T16:00:42.436" v="0" actId="7634"/>
        <pc:sldMkLst>
          <pc:docMk/>
          <pc:sldMk cId="1730153739" sldId="420"/>
        </pc:sldMkLst>
        <pc:inkChg chg="add">
          <ac:chgData name="pavlos protopapas" userId="74894_tp_dropbox" providerId="OAuth2" clId="{D2FEFBB2-874C-7549-9965-F184EC48CCA1}" dt="2020-08-15T16:00:42.436" v="0" actId="7634"/>
          <ac:inkMkLst>
            <pc:docMk/>
            <pc:sldMk cId="1730153739" sldId="420"/>
            <ac:inkMk id="3" creationId="{E4FA1135-37D3-1E48-9D4A-769D044BDFC7}"/>
          </ac:inkMkLst>
        </pc:inkChg>
      </pc:sldChg>
      <pc:sldChg chg="addSp">
        <pc:chgData name="pavlos protopapas" userId="74894_tp_dropbox" providerId="OAuth2" clId="{D2FEFBB2-874C-7549-9965-F184EC48CCA1}" dt="2020-08-15T16:00:42.436" v="0" actId="7634"/>
        <pc:sldMkLst>
          <pc:docMk/>
          <pc:sldMk cId="1765310993" sldId="421"/>
        </pc:sldMkLst>
        <pc:inkChg chg="add">
          <ac:chgData name="pavlos protopapas" userId="74894_tp_dropbox" providerId="OAuth2" clId="{D2FEFBB2-874C-7549-9965-F184EC48CCA1}" dt="2020-08-15T16:00:42.436" v="0" actId="7634"/>
          <ac:inkMkLst>
            <pc:docMk/>
            <pc:sldMk cId="1765310993" sldId="421"/>
            <ac:inkMk id="3" creationId="{F3AE6058-B2E3-A543-B241-E5092F15369F}"/>
          </ac:inkMkLst>
        </pc:inkChg>
      </pc:sldChg>
      <pc:sldChg chg="addSp">
        <pc:chgData name="pavlos protopapas" userId="74894_tp_dropbox" providerId="OAuth2" clId="{D2FEFBB2-874C-7549-9965-F184EC48CCA1}" dt="2020-08-15T16:00:42.436" v="0" actId="7634"/>
        <pc:sldMkLst>
          <pc:docMk/>
          <pc:sldMk cId="1374816982" sldId="422"/>
        </pc:sldMkLst>
        <pc:inkChg chg="add">
          <ac:chgData name="pavlos protopapas" userId="74894_tp_dropbox" providerId="OAuth2" clId="{D2FEFBB2-874C-7549-9965-F184EC48CCA1}" dt="2020-08-15T16:00:42.436" v="0" actId="7634"/>
          <ac:inkMkLst>
            <pc:docMk/>
            <pc:sldMk cId="1374816982" sldId="422"/>
            <ac:inkMk id="7" creationId="{707FF073-AE33-5A4D-98B9-819E7341B582}"/>
          </ac:inkMkLst>
        </pc:inkChg>
      </pc:sldChg>
      <pc:sldChg chg="addSp">
        <pc:chgData name="pavlos protopapas" userId="74894_tp_dropbox" providerId="OAuth2" clId="{D2FEFBB2-874C-7549-9965-F184EC48CCA1}" dt="2020-08-15T16:00:42.436" v="0" actId="7634"/>
        <pc:sldMkLst>
          <pc:docMk/>
          <pc:sldMk cId="1381504570" sldId="423"/>
        </pc:sldMkLst>
        <pc:inkChg chg="add">
          <ac:chgData name="pavlos protopapas" userId="74894_tp_dropbox" providerId="OAuth2" clId="{D2FEFBB2-874C-7549-9965-F184EC48CCA1}" dt="2020-08-15T16:00:42.436" v="0" actId="7634"/>
          <ac:inkMkLst>
            <pc:docMk/>
            <pc:sldMk cId="1381504570" sldId="423"/>
            <ac:inkMk id="3" creationId="{7CC88428-ECC6-D740-8C29-90FDF0CC3404}"/>
          </ac:inkMkLst>
        </pc:inkChg>
      </pc:sldChg>
      <pc:sldChg chg="addSp">
        <pc:chgData name="pavlos protopapas" userId="74894_tp_dropbox" providerId="OAuth2" clId="{D2FEFBB2-874C-7549-9965-F184EC48CCA1}" dt="2020-08-15T16:00:42.436" v="0" actId="7634"/>
        <pc:sldMkLst>
          <pc:docMk/>
          <pc:sldMk cId="462776900" sldId="455"/>
        </pc:sldMkLst>
        <pc:inkChg chg="add">
          <ac:chgData name="pavlos protopapas" userId="74894_tp_dropbox" providerId="OAuth2" clId="{D2FEFBB2-874C-7549-9965-F184EC48CCA1}" dt="2020-08-15T16:00:42.436" v="0" actId="7634"/>
          <ac:inkMkLst>
            <pc:docMk/>
            <pc:sldMk cId="462776900" sldId="455"/>
            <ac:inkMk id="5" creationId="{BA0798FC-5C5F-FA48-8E35-DEDC933205D3}"/>
          </ac:inkMkLst>
        </pc:inkChg>
      </pc:sldChg>
      <pc:sldChg chg="addSp delSp">
        <pc:chgData name="pavlos protopapas" userId="74894_tp_dropbox" providerId="OAuth2" clId="{D2FEFBB2-874C-7549-9965-F184EC48CCA1}" dt="2020-08-20T17:21:22.189" v="4"/>
        <pc:sldMkLst>
          <pc:docMk/>
          <pc:sldMk cId="1153672595" sldId="466"/>
        </pc:sldMkLst>
        <pc:inkChg chg="add del">
          <ac:chgData name="pavlos protopapas" userId="74894_tp_dropbox" providerId="OAuth2" clId="{D2FEFBB2-874C-7549-9965-F184EC48CCA1}" dt="2020-08-20T17:21:22.184" v="3"/>
          <ac:inkMkLst>
            <pc:docMk/>
            <pc:sldMk cId="1153672595" sldId="466"/>
            <ac:inkMk id="5" creationId="{9FDC7CB4-3678-9B4F-AFAC-E96C2178CA5E}"/>
          </ac:inkMkLst>
        </pc:inkChg>
        <pc:inkChg chg="add del">
          <ac:chgData name="pavlos protopapas" userId="74894_tp_dropbox" providerId="OAuth2" clId="{D2FEFBB2-874C-7549-9965-F184EC48CCA1}" dt="2020-08-20T17:21:22.189" v="4"/>
          <ac:inkMkLst>
            <pc:docMk/>
            <pc:sldMk cId="1153672595" sldId="466"/>
            <ac:inkMk id="6" creationId="{93114D81-0C07-6E45-B6EC-F89C3625956D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28AC-4B4F-4348-A192-856689668E8F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51C37-763A-A544-96C6-A43233B4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 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742389-4678-0B4D-B835-4EC463236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33D2A4-8940-6841-B8BA-DA4C5561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3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5746" y="6400800"/>
            <a:ext cx="2287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</p:spTree>
    <p:extLst>
      <p:ext uri="{BB962C8B-B14F-4D97-AF65-F5344CB8AC3E}">
        <p14:creationId xmlns:p14="http://schemas.microsoft.com/office/powerpoint/2010/main" val="247529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63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11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548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6526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24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063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5845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8962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7544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78C72DE-9326-494D-BF1E-91B8CB28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D28800E-F74C-3E4F-BDAE-59A99B1BE319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C36D0B-EE15-CD48-A434-E143EC72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B1F4207-B4D7-3A4B-AEA5-982E2C5935F3}"/>
              </a:ext>
            </a:extLst>
          </p:cNvPr>
          <p:cNvSpPr txBox="1">
            <a:spLocks/>
          </p:cNvSpPr>
          <p:nvPr/>
        </p:nvSpPr>
        <p:spPr>
          <a:xfrm>
            <a:off x="8737600" y="63692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9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76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112" y="470660"/>
            <a:ext cx="3803776" cy="268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53DC9-6419-0C4D-92DA-7779587C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C282B-2DC8-0C4D-A2BD-A7793C3F1C7D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>
              <a:extLst>
                <a:ext uri="{FF2B5EF4-FFF2-40B4-BE49-F238E27FC236}">
                  <a16:creationId xmlns:a16="http://schemas.microsoft.com/office/drawing/2014/main" id="{359D76BA-4756-B543-AB2E-9711025A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>
              <a:extLst>
                <a:ext uri="{FF2B5EF4-FFF2-40B4-BE49-F238E27FC236}">
                  <a16:creationId xmlns:a16="http://schemas.microsoft.com/office/drawing/2014/main" id="{CEA9405C-CCAF-E641-B4B8-6B81C2984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15DD222-190E-C24D-B6DC-9CCAAEE0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3FF81F-3676-1E47-9C6A-1193B8C5C2F1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21" name="Picture 20" descr="iacs.png">
              <a:extLst>
                <a:ext uri="{FF2B5EF4-FFF2-40B4-BE49-F238E27FC236}">
                  <a16:creationId xmlns:a16="http://schemas.microsoft.com/office/drawing/2014/main" id="{A75DE9F9-E572-294B-AED3-AF9F11728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22" name="Picture 21" descr="harvard.png">
              <a:extLst>
                <a:ext uri="{FF2B5EF4-FFF2-40B4-BE49-F238E27FC236}">
                  <a16:creationId xmlns:a16="http://schemas.microsoft.com/office/drawing/2014/main" id="{4E5E182E-73F3-6243-AC68-4DA694E90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A407A3A-1A34-CF4A-A1C2-DF39D416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A0FFE6-8AB1-C348-B3F5-29FAC7066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9863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48936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 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742389-4678-0B4D-B835-4EC463236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33D2A4-8940-6841-B8BA-DA4C5561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35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C36D0B-EE15-CD48-A434-E143EC72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B1F4207-B4D7-3A4B-AEA5-982E2C5935F3}"/>
              </a:ext>
            </a:extLst>
          </p:cNvPr>
          <p:cNvSpPr txBox="1">
            <a:spLocks/>
          </p:cNvSpPr>
          <p:nvPr/>
        </p:nvSpPr>
        <p:spPr>
          <a:xfrm>
            <a:off x="8737600" y="63692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96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AD4AD-D22A-3F41-AC38-92B3084A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773CB4-3ACC-3E4A-952B-44FE81A7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74A6D3B-8E09-AC4E-861D-9DED14CEB2A8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0DF64-05C1-3C4C-A3AC-28D5F0CDEAFF}"/>
              </a:ext>
            </a:extLst>
          </p:cNvPr>
          <p:cNvSpPr txBox="1">
            <a:spLocks/>
          </p:cNvSpPr>
          <p:nvPr/>
        </p:nvSpPr>
        <p:spPr>
          <a:xfrm>
            <a:off x="8737600" y="63692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7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391A5-B81A-3443-838C-E3FE0C0C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6AC755-54D8-5E45-83BC-0BBE2B50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34FD17A-79DB-574C-B389-DE60ACF3BBDD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86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EBEDE8-EC37-D54C-8DC0-5D304A14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2CA07E4-5DEA-5949-BDA3-FDAFB202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7BAE784-B8C4-954F-97F8-182EE67D86AC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07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0251E8-8D29-1449-B7AE-6F55F63889A5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6CCD7-6D5B-0B4C-8060-804A69E2E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65E7FC-DBB3-F648-AF77-0F599D2A2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750CC7-4C1B-F245-AC56-163ABC5E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13555C-B3E7-2248-85F9-D9C625BD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7684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AD4AD-D22A-3F41-AC38-92B3084A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773CB4-3ACC-3E4A-952B-44FE81A7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74A6D3B-8E09-AC4E-861D-9DED14CEB2A8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0DF64-05C1-3C4C-A3AC-28D5F0CDEAFF}"/>
              </a:ext>
            </a:extLst>
          </p:cNvPr>
          <p:cNvSpPr txBox="1">
            <a:spLocks/>
          </p:cNvSpPr>
          <p:nvPr/>
        </p:nvSpPr>
        <p:spPr>
          <a:xfrm>
            <a:off x="8737600" y="63692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84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6922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 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742389-4678-0B4D-B835-4EC463236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33D2A4-8940-6841-B8BA-DA4C5561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49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78C72DE-9326-494D-BF1E-91B8CB28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D28800E-F74C-3E4F-BDAE-59A99B1BE319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C36D0B-EE15-CD48-A434-E143EC72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B1F4207-B4D7-3A4B-AEA5-982E2C5935F3}"/>
              </a:ext>
            </a:extLst>
          </p:cNvPr>
          <p:cNvSpPr txBox="1">
            <a:spLocks/>
          </p:cNvSpPr>
          <p:nvPr/>
        </p:nvSpPr>
        <p:spPr>
          <a:xfrm>
            <a:off x="8737600" y="63692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90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AD4AD-D22A-3F41-AC38-92B3084A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773CB4-3ACC-3E4A-952B-44FE81A7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74A6D3B-8E09-AC4E-861D-9DED14CEB2A8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0DF64-05C1-3C4C-A3AC-28D5F0CDEAFF}"/>
              </a:ext>
            </a:extLst>
          </p:cNvPr>
          <p:cNvSpPr txBox="1">
            <a:spLocks/>
          </p:cNvSpPr>
          <p:nvPr/>
        </p:nvSpPr>
        <p:spPr>
          <a:xfrm>
            <a:off x="8737600" y="63692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20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391A5-B81A-3443-838C-E3FE0C0C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6AC755-54D8-5E45-83BC-0BBE2B50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34FD17A-79DB-574C-B389-DE60ACF3BBDD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39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EBEDE8-EC37-D54C-8DC0-5D304A14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2CA07E4-5DEA-5949-BDA3-FDAFB202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7BAE784-B8C4-954F-97F8-182EE67D86AC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8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0251E8-8D29-1449-B7AE-6F55F63889A5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6CCD7-6D5B-0B4C-8060-804A69E2E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65E7FC-DBB3-F648-AF77-0F599D2A2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750CC7-4C1B-F245-AC56-163ABC5E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13555C-B3E7-2248-85F9-D9C625BD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692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7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052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391A5-B81A-3443-838C-E3FE0C0C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6AC755-54D8-5E45-83BC-0BBE2B50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34FD17A-79DB-574C-B389-DE60ACF3BBDD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3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EBEDE8-EC37-D54C-8DC0-5D304A14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2CA07E4-5DEA-5949-BDA3-FDAFB202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7BAE784-B8C4-954F-97F8-182EE67D86AC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3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0251E8-8D29-1449-B7AE-6F55F63889A5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6CCD7-6D5B-0B4C-8060-804A69E2E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65E7FC-DBB3-F648-AF77-0F599D2A2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750CC7-4C1B-F245-AC56-163ABC5E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13555C-B3E7-2248-85F9-D9C625BD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418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0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1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29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3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8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7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45740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79023-0C7B-4742-BF54-F2E5B6A2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89E37-09EE-024E-BD13-F2D2CABE0958}"/>
              </a:ext>
            </a:extLst>
          </p:cNvPr>
          <p:cNvSpPr txBox="1"/>
          <p:nvPr/>
        </p:nvSpPr>
        <p:spPr>
          <a:xfrm>
            <a:off x="2784035" y="4520629"/>
            <a:ext cx="662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arla" pitchFamily="2" charset="0"/>
              </a:rPr>
              <a:t>Exercise: Regularization using L1 and L2 Norm</a:t>
            </a:r>
          </a:p>
        </p:txBody>
      </p:sp>
    </p:spTree>
    <p:extLst>
      <p:ext uri="{BB962C8B-B14F-4D97-AF65-F5344CB8AC3E}">
        <p14:creationId xmlns:p14="http://schemas.microsoft.com/office/powerpoint/2010/main" val="279016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b="1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Dropout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Stopping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69" y="1603296"/>
            <a:ext cx="7470099" cy="4980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051" y="1129352"/>
            <a:ext cx="1090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Early stopping: terminate while validation set performance is better. Sometimes is worth waiting a little before stopping. This is called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 pitchFamily="2" charset="0"/>
                <a:ea typeface="Karla" charset="0"/>
                <a:cs typeface="Karla" charset="0"/>
              </a:rPr>
              <a:t>patience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123985-E570-A44C-8110-57804BF64DD2}"/>
              </a:ext>
            </a:extLst>
          </p:cNvPr>
          <p:cNvSpPr/>
          <p:nvPr/>
        </p:nvSpPr>
        <p:spPr>
          <a:xfrm>
            <a:off x="6929377" y="2320953"/>
            <a:ext cx="49133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pitchFamily="2" charset="0"/>
              </a:rPr>
              <a:t>Patience</a:t>
            </a:r>
            <a:r>
              <a:rPr lang="en-US" sz="2000" dirty="0">
                <a:solidFill>
                  <a:srgbClr val="242729"/>
                </a:solidFill>
                <a:latin typeface="Karla" pitchFamily="2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</a:rPr>
              <a:t>is defined as the number of epochs to wait before early stop if no progress on the validation set.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Karla" pitchFamily="2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</a:rPr>
              <a:t>The patience is often set somewhere between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pitchFamily="2" charset="0"/>
              </a:rPr>
              <a:t>10 and 100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</a:rPr>
              <a:t>(10 or 20 is more common), but it really depends on the dataset and network.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04895-8A1C-8A44-8AA4-7DE2053191C1}"/>
              </a:ext>
            </a:extLst>
          </p:cNvPr>
          <p:cNvCxnSpPr>
            <a:cxnSpLocks/>
          </p:cNvCxnSpPr>
          <p:nvPr/>
        </p:nvCxnSpPr>
        <p:spPr>
          <a:xfrm>
            <a:off x="1859622" y="1982783"/>
            <a:ext cx="1" cy="2110546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6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Stopping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03" y="1237451"/>
            <a:ext cx="8794793" cy="46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3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43036-56F4-0745-87B2-E4452512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00375-3890-2241-872A-95354D9ECBEC}"/>
              </a:ext>
            </a:extLst>
          </p:cNvPr>
          <p:cNvSpPr txBox="1"/>
          <p:nvPr/>
        </p:nvSpPr>
        <p:spPr>
          <a:xfrm>
            <a:off x="4386803" y="4510355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arla" pitchFamily="2" charset="0"/>
              </a:rPr>
              <a:t>Exercise: Early Stopping </a:t>
            </a:r>
          </a:p>
        </p:txBody>
      </p:sp>
    </p:spTree>
    <p:extLst>
      <p:ext uri="{BB962C8B-B14F-4D97-AF65-F5344CB8AC3E}">
        <p14:creationId xmlns:p14="http://schemas.microsoft.com/office/powerpoint/2010/main" val="156923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24801-44D1-7444-A941-4E4DB53F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018C0-E336-654E-A05C-FB94CAA4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"/>
            <a:ext cx="12192000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5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Dropout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2661724"/>
            <a:ext cx="10972800" cy="767276"/>
          </a:xfrm>
        </p:spPr>
        <p:txBody>
          <a:bodyPr/>
          <a:lstStyle/>
          <a:p>
            <a:r>
              <a:rPr lang="en-US" sz="3200" dirty="0"/>
              <a:t>Regularization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0790" y="3922088"/>
            <a:ext cx="1079041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2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 is any modification we make to a learning algorithm that is intended to </a:t>
            </a:r>
            <a:r>
              <a:rPr lang="en-US" sz="2400" b="1" dirty="0">
                <a:solidFill>
                  <a:schemeClr val="accent1"/>
                </a:solidFill>
              </a:rPr>
              <a:t>reduce its generalization error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but not its training error.</a:t>
            </a:r>
          </a:p>
        </p:txBody>
      </p:sp>
    </p:spTree>
    <p:extLst>
      <p:ext uri="{BB962C8B-B14F-4D97-AF65-F5344CB8AC3E}">
        <p14:creationId xmlns:p14="http://schemas.microsoft.com/office/powerpoint/2010/main" val="161643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b="1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Dropout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1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73454"/>
            <a:ext cx="54864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292" y="1244184"/>
            <a:ext cx="1149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rla" charset="0"/>
                <a:ea typeface="Karla" charset="0"/>
                <a:cs typeface="Karla" charset="0"/>
              </a:rPr>
              <a:t>Fitting a deep neural network with 5 layers and 100 neurons per layer can lead to a very good prediction on the training set but poor prediction on validations set.</a:t>
            </a:r>
          </a:p>
        </p:txBody>
      </p:sp>
    </p:spTree>
    <p:extLst>
      <p:ext uri="{BB962C8B-B14F-4D97-AF65-F5344CB8AC3E}">
        <p14:creationId xmlns:p14="http://schemas.microsoft.com/office/powerpoint/2010/main" val="173015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Penalties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95739" y="1266274"/>
                <a:ext cx="10475844" cy="495840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We used to optimize: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charset="0"/>
                            </a:rPr>
                            <m:t>;</m:t>
                          </m:r>
                          <m:r>
                            <a:rPr lang="en-US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Change to </a:t>
                </a:r>
                <a:r>
                  <a:rPr lang="mr-IN" dirty="0"/>
                  <a:t>…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charset="0"/>
                            </a:rPr>
                            <m:t>;</m:t>
                          </m:r>
                          <m:r>
                            <a:rPr lang="en-US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Ω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𝑊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sz="5400" dirty="0"/>
              </a:p>
              <a:p>
                <a:r>
                  <a:rPr lang="en-US" sz="2400" i="1" dirty="0"/>
                  <a:t>L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regularization:</a:t>
                </a:r>
              </a:p>
              <a:p>
                <a:pPr lvl="1"/>
                <a:r>
                  <a:rPr lang="en-US" sz="1800" dirty="0"/>
                  <a:t>Weights decay</a:t>
                </a:r>
              </a:p>
              <a:p>
                <a:pPr lvl="1"/>
                <a:r>
                  <a:rPr lang="en-US" sz="1800" dirty="0"/>
                  <a:t>MAP estimation with Gaussian prior</a:t>
                </a:r>
              </a:p>
              <a:p>
                <a:r>
                  <a:rPr lang="en-US" sz="2400" i="1" dirty="0"/>
                  <a:t>L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regularization:</a:t>
                </a:r>
              </a:p>
              <a:p>
                <a:pPr lvl="1"/>
                <a:r>
                  <a:rPr lang="en-US" sz="1800" dirty="0"/>
                  <a:t>encourages </a:t>
                </a:r>
                <a:r>
                  <a:rPr lang="en-US" sz="1800" dirty="0" err="1"/>
                  <a:t>sparsity</a:t>
                </a:r>
                <a:endParaRPr lang="en-US" sz="1800" dirty="0"/>
              </a:p>
              <a:p>
                <a:pPr lvl="1"/>
                <a:r>
                  <a:rPr lang="en-US" sz="1800" dirty="0"/>
                  <a:t>MAP estimation with </a:t>
                </a:r>
                <a:r>
                  <a:rPr lang="en-US" sz="1800" dirty="0" err="1"/>
                  <a:t>Laplacian</a:t>
                </a:r>
                <a:r>
                  <a:rPr lang="en-US" sz="1800" dirty="0"/>
                  <a:t> prior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739" y="1266274"/>
                <a:ext cx="10475844" cy="4958403"/>
              </a:xfrm>
              <a:blipFill>
                <a:blip r:embed="rId3"/>
                <a:stretch>
                  <a:fillRect l="-969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9383163" y="2607220"/>
            <a:ext cx="2014695" cy="1165104"/>
          </a:xfrm>
          <a:prstGeom prst="cloudCallout">
            <a:avLst>
              <a:gd name="adj1" fmla="val -14831"/>
              <a:gd name="adj2" fmla="val 78146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Biases not penalized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43080" y="4265637"/>
                <a:ext cx="257948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080" y="4265637"/>
                <a:ext cx="2579489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43080" y="5263917"/>
                <a:ext cx="257237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𝑊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080" y="5263917"/>
                <a:ext cx="2572371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3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Penalties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95739" y="1266274"/>
                <a:ext cx="10475844" cy="49584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We used to optimize: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charset="0"/>
                            </a:rPr>
                            <m:t>;</m:t>
                          </m:r>
                          <m:r>
                            <a:rPr lang="en-US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Change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charset="0"/>
                            </a:rPr>
                            <m:t>;</m:t>
                          </m:r>
                          <m:r>
                            <a:rPr lang="en-US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Ω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𝑊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sz="5400" dirty="0"/>
              </a:p>
              <a:p>
                <a:r>
                  <a:rPr lang="en-US" sz="2400" i="1" dirty="0"/>
                  <a:t>L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regularization:</a:t>
                </a:r>
              </a:p>
              <a:p>
                <a:pPr lvl="1"/>
                <a:r>
                  <a:rPr lang="en-US" sz="1800" b="1" dirty="0"/>
                  <a:t>Decay of weights</a:t>
                </a:r>
              </a:p>
              <a:p>
                <a:pPr lvl="1"/>
                <a:r>
                  <a:rPr lang="en-US" sz="1800" dirty="0"/>
                  <a:t>MAP estimation with Gaussian prior</a:t>
                </a:r>
              </a:p>
              <a:p>
                <a:r>
                  <a:rPr lang="en-US" sz="2400" i="1" dirty="0"/>
                  <a:t>L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regularization:</a:t>
                </a:r>
              </a:p>
              <a:p>
                <a:pPr lvl="1"/>
                <a:r>
                  <a:rPr lang="en-US" sz="1800" dirty="0"/>
                  <a:t>encourages </a:t>
                </a:r>
                <a:r>
                  <a:rPr lang="en-US" sz="1800" dirty="0" err="1"/>
                  <a:t>sparsity</a:t>
                </a:r>
                <a:endParaRPr lang="en-US" sz="1800" dirty="0"/>
              </a:p>
              <a:p>
                <a:pPr lvl="1"/>
                <a:r>
                  <a:rPr lang="en-US" sz="1800" dirty="0"/>
                  <a:t>MAP estimation with </a:t>
                </a:r>
                <a:r>
                  <a:rPr lang="en-US" sz="1800" dirty="0" err="1"/>
                  <a:t>Laplacian</a:t>
                </a:r>
                <a:r>
                  <a:rPr lang="en-US" sz="1800" dirty="0"/>
                  <a:t> prior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739" y="1266274"/>
                <a:ext cx="10475844" cy="4958403"/>
              </a:xfrm>
              <a:blipFill>
                <a:blip r:embed="rId3"/>
                <a:stretch>
                  <a:fillRect l="-847" t="-1786" b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8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9383163" y="2607220"/>
            <a:ext cx="2014695" cy="1165104"/>
          </a:xfrm>
          <a:prstGeom prst="cloudCallout">
            <a:avLst>
              <a:gd name="adj1" fmla="val -14831"/>
              <a:gd name="adj2" fmla="val 78146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Biases not penalized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43080" y="4265637"/>
                <a:ext cx="257948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080" y="4265637"/>
                <a:ext cx="2579489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43080" y="5263917"/>
                <a:ext cx="257237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𝑊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080" y="5263917"/>
                <a:ext cx="2572371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705906" y="1650247"/>
                <a:ext cx="6096000" cy="218829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+1)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r>
                        <a:rPr lang="en-US" sz="2400" i="1">
                          <a:latin typeface="Cambria Math" charset="0"/>
                        </a:rPr>
                        <m:t>𝜆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𝛼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∥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+1)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r>
                        <a:rPr lang="en-US" sz="2400" i="1">
                          <a:latin typeface="Cambria Math" charset="0"/>
                        </a:rPr>
                        <m:t>𝜆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r>
                        <a:rPr lang="en-US" sz="2400" i="1">
                          <a:latin typeface="Cambria Math" charset="0"/>
                        </a:rPr>
                        <m:t>𝜆𝛼</m:t>
                      </m:r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906" y="1650247"/>
                <a:ext cx="6096000" cy="2188291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741994" y="3181723"/>
            <a:ext cx="1146412" cy="58255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8801906" y="983807"/>
            <a:ext cx="2369677" cy="1408937"/>
          </a:xfrm>
          <a:prstGeom prst="cloudCallout">
            <a:avLst>
              <a:gd name="adj1" fmla="val -91550"/>
              <a:gd name="adj2" fmla="val 100660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Weights decay in proportion to size</a:t>
            </a:r>
          </a:p>
        </p:txBody>
      </p:sp>
    </p:spTree>
    <p:extLst>
      <p:ext uri="{BB962C8B-B14F-4D97-AF65-F5344CB8AC3E}">
        <p14:creationId xmlns:p14="http://schemas.microsoft.com/office/powerpoint/2010/main" val="13748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Penalties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4" y="579495"/>
            <a:ext cx="54864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4" y="3638863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18424" y="1624491"/>
                <a:ext cx="257948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24" y="1624491"/>
                <a:ext cx="2579489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98306" y="4683859"/>
                <a:ext cx="257237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𝑊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306" y="4683859"/>
                <a:ext cx="2572371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5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1_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2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3.xml><?xml version="1.0" encoding="utf-8"?>
<a:theme xmlns:a="http://schemas.openxmlformats.org/drawingml/2006/main" name="2_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4.xml><?xml version="1.0" encoding="utf-8"?>
<a:theme xmlns:a="http://schemas.openxmlformats.org/drawingml/2006/main" name="3_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Backprop</Template>
  <TotalTime>11677</TotalTime>
  <Words>373</Words>
  <Application>Microsoft Macintosh PowerPoint</Application>
  <PresentationFormat>Widescreen</PresentationFormat>
  <Paragraphs>85</Paragraphs>
  <Slides>14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Courier</vt:lpstr>
      <vt:lpstr>Karla</vt:lpstr>
      <vt:lpstr>Wingdings</vt:lpstr>
      <vt:lpstr>1_GEC_template</vt:lpstr>
      <vt:lpstr>GEC_template</vt:lpstr>
      <vt:lpstr>2_GEC_template</vt:lpstr>
      <vt:lpstr>3_GEC_template</vt:lpstr>
      <vt:lpstr>Neural Network Regularization</vt:lpstr>
      <vt:lpstr>PowerPoint Presentation</vt:lpstr>
      <vt:lpstr>Outline</vt:lpstr>
      <vt:lpstr>Regularization</vt:lpstr>
      <vt:lpstr>Outline</vt:lpstr>
      <vt:lpstr>Overfitting</vt:lpstr>
      <vt:lpstr>Norm Penalties</vt:lpstr>
      <vt:lpstr>Norm Penalties</vt:lpstr>
      <vt:lpstr>Norm Penalties</vt:lpstr>
      <vt:lpstr>PowerPoint Presentation</vt:lpstr>
      <vt:lpstr>Outline</vt:lpstr>
      <vt:lpstr>Early Stopping</vt:lpstr>
      <vt:lpstr>Early Stopping</vt:lpstr>
      <vt:lpstr>PowerPoint Presentation</vt:lpstr>
    </vt:vector>
  </TitlesOfParts>
  <Company>Harvard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Feedforward Networks</dc:title>
  <dc:creator>Harikrishna Narasimhan</dc:creator>
  <cp:lastModifiedBy>Protopapas, Pavlos</cp:lastModifiedBy>
  <cp:revision>372</cp:revision>
  <cp:lastPrinted>2020-06-26T11:26:08Z</cp:lastPrinted>
  <dcterms:created xsi:type="dcterms:W3CDTF">2017-11-02T16:57:55Z</dcterms:created>
  <dcterms:modified xsi:type="dcterms:W3CDTF">2020-11-18T13:44:55Z</dcterms:modified>
</cp:coreProperties>
</file>